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Average"/>
      <p:regular r:id="rId13"/>
    </p:embeddedFont>
    <p:embeddedFont>
      <p:font typeface="Oswald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verage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swald-bold.fntdata"/><Relationship Id="rId14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e9175ab4b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de9175ab4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e9175ab4b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e9175ab4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e9175ab4b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e9175ab4b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e9175ab4b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de9175ab4b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e9175ab4b_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de9175ab4b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e917c6531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e917c6531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0" y="959700"/>
            <a:ext cx="7801500" cy="223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/>
              <a:t>City of Orange Township</a:t>
            </a:r>
            <a:endParaRPr sz="5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66">
                <a:solidFill>
                  <a:srgbClr val="D77613"/>
                </a:solidFill>
              </a:rPr>
              <a:t>Office of The City Clerk </a:t>
            </a:r>
            <a:endParaRPr sz="4466">
              <a:solidFill>
                <a:srgbClr val="D7761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44"/>
              <a:t>2021 </a:t>
            </a:r>
            <a:r>
              <a:rPr lang="en" sz="2244"/>
              <a:t>Budget Hearing</a:t>
            </a:r>
            <a:endParaRPr sz="2244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2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407122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Joyce L. Lanier 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(City Clerk</a:t>
            </a:r>
            <a:r>
              <a:rPr lang="en" sz="1200"/>
              <a:t>)</a:t>
            </a: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Areas </a:t>
            </a:r>
            <a:endParaRPr/>
          </a:p>
        </p:txBody>
      </p:sp>
      <p:sp>
        <p:nvSpPr>
          <p:cNvPr id="66" name="Google Shape;66;p1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77613"/>
              </a:buClr>
              <a:buSzPts val="2500"/>
              <a:buChar char="★"/>
            </a:pPr>
            <a:r>
              <a:rPr lang="en" sz="2500">
                <a:solidFill>
                  <a:srgbClr val="D77613"/>
                </a:solidFill>
              </a:rPr>
              <a:t>Operational Excellence and </a:t>
            </a:r>
            <a:r>
              <a:rPr lang="en" sz="2500">
                <a:solidFill>
                  <a:srgbClr val="D77613"/>
                </a:solidFill>
              </a:rPr>
              <a:t>Efficiency</a:t>
            </a:r>
            <a:endParaRPr sz="2500">
              <a:solidFill>
                <a:srgbClr val="D77613"/>
              </a:solidFill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77613"/>
              </a:buClr>
              <a:buSzPts val="2500"/>
              <a:buChar char="★"/>
            </a:pPr>
            <a:r>
              <a:rPr lang="en" sz="2500">
                <a:solidFill>
                  <a:srgbClr val="D77613"/>
                </a:solidFill>
              </a:rPr>
              <a:t>Legal Compliance</a:t>
            </a:r>
            <a:endParaRPr sz="2500">
              <a:solidFill>
                <a:srgbClr val="D77613"/>
              </a:solidFill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77613"/>
              </a:buClr>
              <a:buSzPts val="2500"/>
              <a:buChar char="★"/>
            </a:pPr>
            <a:r>
              <a:rPr lang="en" sz="2500">
                <a:solidFill>
                  <a:srgbClr val="D77613"/>
                </a:solidFill>
              </a:rPr>
              <a:t>Customer Service </a:t>
            </a:r>
            <a:endParaRPr sz="2500">
              <a:solidFill>
                <a:srgbClr val="D77613"/>
              </a:solidFill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77613"/>
              </a:buClr>
              <a:buSzPts val="2500"/>
              <a:buChar char="★"/>
            </a:pPr>
            <a:r>
              <a:rPr lang="en" sz="2500">
                <a:solidFill>
                  <a:srgbClr val="D77613"/>
                </a:solidFill>
              </a:rPr>
              <a:t>Civic Engagement </a:t>
            </a:r>
            <a:endParaRPr sz="2500">
              <a:solidFill>
                <a:srgbClr val="D7761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213025" y="100975"/>
            <a:ext cx="4146000" cy="105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77613"/>
                </a:solidFill>
              </a:rPr>
              <a:t>Mission</a:t>
            </a:r>
            <a:endParaRPr>
              <a:solidFill>
                <a:srgbClr val="D77613"/>
              </a:solidFill>
            </a:endParaRPr>
          </a:p>
        </p:txBody>
      </p:sp>
      <p:sp>
        <p:nvSpPr>
          <p:cNvPr id="72" name="Google Shape;72;p15"/>
          <p:cNvSpPr txBox="1"/>
          <p:nvPr>
            <p:ph idx="4294967295" type="body"/>
          </p:nvPr>
        </p:nvSpPr>
        <p:spPr>
          <a:xfrm>
            <a:off x="213025" y="10819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D77613"/>
                </a:solidFill>
              </a:rPr>
              <a:t>The Municipal Clerk is one of t</a:t>
            </a:r>
            <a:r>
              <a:rPr lang="en" sz="1500">
                <a:solidFill>
                  <a:srgbClr val="D77613"/>
                </a:solidFill>
              </a:rPr>
              <a:t>he oldest American public servant positions. The Clerk’s Office is essential to government transparency; ensuring the Governing body actions are properly executed, recorded and archived. </a:t>
            </a:r>
            <a:r>
              <a:rPr lang="en" sz="1500">
                <a:solidFill>
                  <a:srgbClr val="D77613"/>
                </a:solidFill>
              </a:rPr>
              <a:t>As the guardians of </a:t>
            </a:r>
            <a:r>
              <a:rPr lang="en" sz="1500">
                <a:solidFill>
                  <a:srgbClr val="D77613"/>
                </a:solidFill>
              </a:rPr>
              <a:t>the City’s official archives and public records, ou</a:t>
            </a:r>
            <a:r>
              <a:rPr lang="en" sz="1500">
                <a:solidFill>
                  <a:srgbClr val="D77613"/>
                </a:solidFill>
              </a:rPr>
              <a:t>r mission is to provide </a:t>
            </a:r>
            <a:r>
              <a:rPr lang="en" sz="1500">
                <a:solidFill>
                  <a:srgbClr val="D77613"/>
                </a:solidFill>
              </a:rPr>
              <a:t>election, </a:t>
            </a:r>
            <a:r>
              <a:rPr lang="en" sz="1500">
                <a:solidFill>
                  <a:srgbClr val="D77613"/>
                </a:solidFill>
              </a:rPr>
              <a:t>informational, legislative, and </a:t>
            </a:r>
            <a:r>
              <a:rPr lang="en" sz="1500">
                <a:solidFill>
                  <a:srgbClr val="D77613"/>
                </a:solidFill>
              </a:rPr>
              <a:t>registration</a:t>
            </a:r>
            <a:r>
              <a:rPr lang="en" sz="1500">
                <a:solidFill>
                  <a:srgbClr val="D77613"/>
                </a:solidFill>
              </a:rPr>
              <a:t> services to  citizens and City agencies with efficiency, </a:t>
            </a:r>
            <a:r>
              <a:rPr lang="en" sz="1500">
                <a:solidFill>
                  <a:srgbClr val="D77613"/>
                </a:solidFill>
              </a:rPr>
              <a:t>effectiveness</a:t>
            </a:r>
            <a:r>
              <a:rPr lang="en" sz="1500">
                <a:solidFill>
                  <a:srgbClr val="D77613"/>
                </a:solidFill>
              </a:rPr>
              <a:t> and professionalism. The City Clerk’s office ensures compliance with all state and local statutes and ordinances pertaining to the Clerk’s </a:t>
            </a:r>
            <a:r>
              <a:rPr lang="en" sz="1500">
                <a:solidFill>
                  <a:srgbClr val="D77613"/>
                </a:solidFill>
              </a:rPr>
              <a:t>responsibilities</a:t>
            </a:r>
            <a:r>
              <a:rPr lang="en" sz="1500">
                <a:solidFill>
                  <a:srgbClr val="D77613"/>
                </a:solidFill>
              </a:rPr>
              <a:t>. </a:t>
            </a:r>
            <a:r>
              <a:rPr lang="en" sz="1500">
                <a:solidFill>
                  <a:srgbClr val="D77613"/>
                </a:solidFill>
              </a:rPr>
              <a:t>In short, our mission is to move Orange Forward in service to the public.  </a:t>
            </a:r>
            <a:endParaRPr sz="1500">
              <a:solidFill>
                <a:srgbClr val="D77613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D77613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rgbClr val="D77613"/>
              </a:solidFill>
            </a:endParaRPr>
          </a:p>
        </p:txBody>
      </p:sp>
      <p:sp>
        <p:nvSpPr>
          <p:cNvPr id="73" name="Google Shape;73;p15"/>
          <p:cNvSpPr txBox="1"/>
          <p:nvPr>
            <p:ph idx="4294967295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Char char="★"/>
            </a:pPr>
            <a:r>
              <a:rPr lang="en">
                <a:solidFill>
                  <a:srgbClr val="37474F"/>
                </a:solidFill>
              </a:rPr>
              <a:t>The Public </a:t>
            </a:r>
            <a:endParaRPr>
              <a:solidFill>
                <a:srgbClr val="37474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Char char="★"/>
            </a:pPr>
            <a:r>
              <a:rPr lang="en">
                <a:solidFill>
                  <a:srgbClr val="37474F"/>
                </a:solidFill>
              </a:rPr>
              <a:t>City </a:t>
            </a:r>
            <a:r>
              <a:rPr lang="en">
                <a:solidFill>
                  <a:srgbClr val="37474F"/>
                </a:solidFill>
              </a:rPr>
              <a:t>Elected</a:t>
            </a:r>
            <a:r>
              <a:rPr lang="en">
                <a:solidFill>
                  <a:srgbClr val="37474F"/>
                </a:solidFill>
              </a:rPr>
              <a:t> Officials </a:t>
            </a:r>
            <a:endParaRPr>
              <a:solidFill>
                <a:srgbClr val="37474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Char char="★"/>
            </a:pPr>
            <a:r>
              <a:rPr lang="en">
                <a:solidFill>
                  <a:srgbClr val="37474F"/>
                </a:solidFill>
              </a:rPr>
              <a:t>City Departments </a:t>
            </a:r>
            <a:endParaRPr>
              <a:solidFill>
                <a:srgbClr val="37474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Char char="★"/>
            </a:pPr>
            <a:r>
              <a:rPr lang="en">
                <a:solidFill>
                  <a:srgbClr val="37474F"/>
                </a:solidFill>
              </a:rPr>
              <a:t>Candidates</a:t>
            </a:r>
            <a:r>
              <a:rPr lang="en">
                <a:solidFill>
                  <a:srgbClr val="37474F"/>
                </a:solidFill>
              </a:rPr>
              <a:t> and Voters in the City </a:t>
            </a:r>
            <a:endParaRPr>
              <a:solidFill>
                <a:srgbClr val="37474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Char char="★"/>
            </a:pPr>
            <a:r>
              <a:rPr lang="en">
                <a:solidFill>
                  <a:srgbClr val="37474F"/>
                </a:solidFill>
              </a:rPr>
              <a:t>State and County Government </a:t>
            </a:r>
            <a:endParaRPr>
              <a:solidFill>
                <a:srgbClr val="37474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Char char="★"/>
            </a:pPr>
            <a:r>
              <a:rPr lang="en">
                <a:solidFill>
                  <a:srgbClr val="37474F"/>
                </a:solidFill>
              </a:rPr>
              <a:t>The Business Community and Community Based Organization</a:t>
            </a:r>
            <a:endParaRPr>
              <a:solidFill>
                <a:srgbClr val="37474F"/>
              </a:solidFill>
            </a:endParaRPr>
          </a:p>
        </p:txBody>
      </p:sp>
      <p:sp>
        <p:nvSpPr>
          <p:cNvPr id="74" name="Google Shape;74;p15"/>
          <p:cNvSpPr txBox="1"/>
          <p:nvPr>
            <p:ph type="title"/>
          </p:nvPr>
        </p:nvSpPr>
        <p:spPr>
          <a:xfrm>
            <a:off x="4832400" y="445025"/>
            <a:ext cx="3999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Customers </a:t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4326" y="4613300"/>
            <a:ext cx="2290176" cy="36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265500" y="107395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Duties </a:t>
            </a:r>
            <a:endParaRPr/>
          </a:p>
        </p:txBody>
      </p:sp>
      <p:sp>
        <p:nvSpPr>
          <p:cNvPr id="81" name="Google Shape;81;p16"/>
          <p:cNvSpPr txBox="1"/>
          <p:nvPr>
            <p:ph idx="2" type="body"/>
          </p:nvPr>
        </p:nvSpPr>
        <p:spPr>
          <a:xfrm>
            <a:off x="4837875" y="283000"/>
            <a:ext cx="4099800" cy="43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55000" lnSpcReduction="10000"/>
          </a:bodyPr>
          <a:lstStyle/>
          <a:p>
            <a:pPr indent="-29146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en"/>
              <a:t>Chief</a:t>
            </a:r>
            <a:r>
              <a:rPr lang="en"/>
              <a:t> Municipal Election Officer</a:t>
            </a:r>
            <a:endParaRPr/>
          </a:p>
          <a:p>
            <a:pPr indent="-29146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en"/>
              <a:t>Provide secretarial and clerical services for the Council and all Council members in the discharge of their official duties.</a:t>
            </a:r>
            <a:endParaRPr/>
          </a:p>
          <a:p>
            <a:pPr indent="-29146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en"/>
              <a:t>Preparation</a:t>
            </a:r>
            <a:r>
              <a:rPr lang="en"/>
              <a:t> and preservation of  the minutes and recordings of the proceedings of the Governing Body</a:t>
            </a:r>
            <a:endParaRPr/>
          </a:p>
          <a:p>
            <a:pPr indent="-29146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en"/>
              <a:t>Administration of the City Seal on Public Documents</a:t>
            </a:r>
            <a:endParaRPr/>
          </a:p>
          <a:p>
            <a:pPr indent="-29146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en"/>
              <a:t>Secretary of the Municipal Corporation</a:t>
            </a:r>
            <a:endParaRPr/>
          </a:p>
          <a:p>
            <a:pPr indent="-29146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en"/>
              <a:t>Chief Registrar of Voters</a:t>
            </a:r>
            <a:endParaRPr/>
          </a:p>
          <a:p>
            <a:pPr indent="-29146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en"/>
              <a:t>Archiving </a:t>
            </a:r>
            <a:r>
              <a:rPr lang="en"/>
              <a:t>Permanent</a:t>
            </a:r>
            <a:r>
              <a:rPr lang="en"/>
              <a:t> Records</a:t>
            </a:r>
            <a:endParaRPr/>
          </a:p>
          <a:p>
            <a:pPr indent="-29146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en"/>
              <a:t>Open Public Records Act (OPRA)</a:t>
            </a:r>
            <a:endParaRPr/>
          </a:p>
          <a:p>
            <a:pPr indent="-29146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en"/>
              <a:t>Ordinance Codification </a:t>
            </a:r>
            <a:endParaRPr/>
          </a:p>
          <a:p>
            <a:pPr indent="-29146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en"/>
              <a:t>Assist in Maintaining the </a:t>
            </a:r>
            <a:r>
              <a:rPr lang="en"/>
              <a:t>Council</a:t>
            </a:r>
            <a:r>
              <a:rPr lang="en"/>
              <a:t> Website</a:t>
            </a:r>
            <a:endParaRPr/>
          </a:p>
          <a:p>
            <a:pPr indent="-29146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en"/>
              <a:t>Translation Services for this office as </a:t>
            </a:r>
            <a:r>
              <a:rPr lang="en"/>
              <a:t>well</a:t>
            </a:r>
            <a:r>
              <a:rPr lang="en"/>
              <a:t> as Other Departments </a:t>
            </a:r>
            <a:endParaRPr/>
          </a:p>
          <a:p>
            <a:pPr indent="-29146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en"/>
              <a:t>Notary Public Services </a:t>
            </a:r>
            <a:endParaRPr/>
          </a:p>
          <a:p>
            <a:pPr indent="-29146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en"/>
              <a:t>Maintain </a:t>
            </a:r>
            <a:r>
              <a:rPr lang="en"/>
              <a:t>an </a:t>
            </a:r>
            <a:r>
              <a:rPr lang="en"/>
              <a:t>Up to Date List of all Boards, Commissions and </a:t>
            </a:r>
            <a:r>
              <a:rPr lang="en"/>
              <a:t>Committees</a:t>
            </a:r>
            <a:r>
              <a:rPr lang="en"/>
              <a:t> </a:t>
            </a:r>
            <a:endParaRPr/>
          </a:p>
          <a:p>
            <a:pPr indent="-29146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en"/>
              <a:t>Bingo and raffles licensing; towing licensing and taxi and livery applications</a:t>
            </a:r>
            <a:endParaRPr/>
          </a:p>
          <a:p>
            <a:pPr indent="-29146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en"/>
              <a:t>Administration of the Open </a:t>
            </a:r>
            <a:r>
              <a:rPr lang="en"/>
              <a:t>Public Meetings Act (OPMA)</a:t>
            </a:r>
            <a:endParaRPr/>
          </a:p>
          <a:p>
            <a:pPr indent="-29146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en"/>
              <a:t>Implement local archives and records retention programs as mandated</a:t>
            </a:r>
            <a:endParaRPr/>
          </a:p>
          <a:p>
            <a:pPr indent="-29146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en"/>
              <a:t>Administration of the Oath of Office</a:t>
            </a:r>
            <a:endParaRPr/>
          </a:p>
          <a:p>
            <a:pPr indent="-29146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en"/>
              <a:t>Coordinate activities between the Council and the public,  various boards and commissions of the City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 txBox="1"/>
          <p:nvPr>
            <p:ph idx="1" type="subTitle"/>
          </p:nvPr>
        </p:nvSpPr>
        <p:spPr>
          <a:xfrm>
            <a:off x="265500" y="2834476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77613"/>
                </a:solidFill>
              </a:rPr>
              <a:t>The</a:t>
            </a:r>
            <a:r>
              <a:rPr lang="en">
                <a:solidFill>
                  <a:srgbClr val="D77613"/>
                </a:solidFill>
              </a:rPr>
              <a:t> City Clerk’s Office</a:t>
            </a: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4726" y="4408725"/>
            <a:ext cx="638423" cy="638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265500" y="2253900"/>
            <a:ext cx="40452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280"/>
              <a:t>Achievements</a:t>
            </a:r>
            <a:endParaRPr sz="4280"/>
          </a:p>
        </p:txBody>
      </p:sp>
      <p:sp>
        <p:nvSpPr>
          <p:cNvPr id="89" name="Google Shape;89;p17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D77613"/>
                </a:solidFill>
              </a:rPr>
              <a:t>In spite</a:t>
            </a:r>
            <a:r>
              <a:rPr lang="en" sz="1500">
                <a:solidFill>
                  <a:srgbClr val="D77613"/>
                </a:solidFill>
              </a:rPr>
              <a:t> of a Global Pandemic, the Clerk’s Office </a:t>
            </a:r>
            <a:r>
              <a:rPr lang="en" sz="1500">
                <a:solidFill>
                  <a:srgbClr val="D77613"/>
                </a:solidFill>
              </a:rPr>
              <a:t>upheld</a:t>
            </a:r>
            <a:r>
              <a:rPr lang="en" sz="1500">
                <a:solidFill>
                  <a:srgbClr val="D77613"/>
                </a:solidFill>
              </a:rPr>
              <a:t> its commitment to quality service</a:t>
            </a:r>
            <a:endParaRPr sz="1500">
              <a:solidFill>
                <a:srgbClr val="D77613"/>
              </a:solidFill>
            </a:endParaRPr>
          </a:p>
        </p:txBody>
      </p:sp>
      <p:sp>
        <p:nvSpPr>
          <p:cNvPr id="90" name="Google Shape;90;p1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32500" lnSpcReduction="20000"/>
          </a:bodyPr>
          <a:lstStyle/>
          <a:p>
            <a:pPr indent="-321468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verage"/>
              <a:buChar char="★"/>
            </a:pPr>
            <a:r>
              <a:rPr lang="en" sz="4500"/>
              <a:t>Redesigned Records Management Program </a:t>
            </a:r>
            <a:endParaRPr sz="4500"/>
          </a:p>
          <a:p>
            <a:pPr indent="-321468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Average"/>
              <a:buChar char="★"/>
            </a:pPr>
            <a:r>
              <a:rPr lang="en" sz="4500">
                <a:solidFill>
                  <a:srgbClr val="37474F"/>
                </a:solidFill>
              </a:rPr>
              <a:t>Offsite Storage of 250 boxes of historic/permanent records for preservation</a:t>
            </a:r>
            <a:endParaRPr sz="4500">
              <a:solidFill>
                <a:srgbClr val="37474F"/>
              </a:solidFill>
            </a:endParaRPr>
          </a:p>
          <a:p>
            <a:pPr indent="-321468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Average"/>
              <a:buChar char="★"/>
            </a:pPr>
            <a:r>
              <a:rPr lang="en" sz="4500">
                <a:solidFill>
                  <a:srgbClr val="37474F"/>
                </a:solidFill>
              </a:rPr>
              <a:t>Digitized Records from 1860 to present enhancing the accessibility and retrieval of City records</a:t>
            </a:r>
            <a:endParaRPr sz="4500">
              <a:solidFill>
                <a:srgbClr val="37474F"/>
              </a:solidFill>
            </a:endParaRPr>
          </a:p>
          <a:p>
            <a:pPr indent="-321468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Average"/>
              <a:buChar char="★"/>
            </a:pPr>
            <a:r>
              <a:rPr lang="en" sz="4500">
                <a:solidFill>
                  <a:srgbClr val="37474F"/>
                </a:solidFill>
              </a:rPr>
              <a:t>Purged 75 Boxes of Records as per State’s guidelines </a:t>
            </a:r>
            <a:endParaRPr sz="4500">
              <a:solidFill>
                <a:srgbClr val="37474F"/>
              </a:solidFill>
            </a:endParaRPr>
          </a:p>
          <a:p>
            <a:pPr indent="-321468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Average"/>
              <a:buChar char="★"/>
            </a:pPr>
            <a:r>
              <a:rPr lang="en" sz="4500">
                <a:solidFill>
                  <a:srgbClr val="37474F"/>
                </a:solidFill>
              </a:rPr>
              <a:t>Maintained the Council’s Website with real time documents and information providing a smooth transition to contactless access and distribution during the Global Pandemic</a:t>
            </a:r>
            <a:endParaRPr sz="4500">
              <a:solidFill>
                <a:srgbClr val="37474F"/>
              </a:solidFill>
            </a:endParaRPr>
          </a:p>
          <a:p>
            <a:pPr indent="-321468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Average"/>
              <a:buChar char="★"/>
            </a:pPr>
            <a:r>
              <a:rPr lang="en" sz="4500">
                <a:solidFill>
                  <a:srgbClr val="37474F"/>
                </a:solidFill>
              </a:rPr>
              <a:t>Reported to work daily throughout the pandemic </a:t>
            </a:r>
            <a:endParaRPr sz="4500">
              <a:solidFill>
                <a:srgbClr val="37474F"/>
              </a:solidFill>
            </a:endParaRPr>
          </a:p>
          <a:p>
            <a:pPr indent="-321468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Average"/>
              <a:buChar char="★"/>
            </a:pPr>
            <a:r>
              <a:rPr lang="en" sz="4500">
                <a:solidFill>
                  <a:srgbClr val="37474F"/>
                </a:solidFill>
              </a:rPr>
              <a:t>Processed 1,746 Opra Requests </a:t>
            </a:r>
            <a:endParaRPr sz="4500">
              <a:solidFill>
                <a:srgbClr val="3747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644">
              <a:solidFill>
                <a:srgbClr val="07216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4726" y="4411425"/>
            <a:ext cx="635720" cy="63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</a:t>
            </a:r>
            <a:endParaRPr/>
          </a:p>
        </p:txBody>
      </p:sp>
      <p:sp>
        <p:nvSpPr>
          <p:cNvPr id="97" name="Google Shape;97;p18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D77613"/>
                </a:solidFill>
              </a:rPr>
              <a:t>Records Management </a:t>
            </a:r>
            <a:r>
              <a:rPr lang="en" sz="1500">
                <a:solidFill>
                  <a:srgbClr val="D77613"/>
                </a:solidFill>
              </a:rPr>
              <a:t>System</a:t>
            </a:r>
            <a:r>
              <a:rPr lang="en" sz="1500">
                <a:solidFill>
                  <a:srgbClr val="D77613"/>
                </a:solidFill>
              </a:rPr>
              <a:t> Citywide </a:t>
            </a:r>
            <a:endParaRPr sz="1500">
              <a:solidFill>
                <a:srgbClr val="D7761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D77613"/>
                </a:solidFill>
              </a:rPr>
              <a:t>Further Automation for </a:t>
            </a:r>
            <a:r>
              <a:rPr lang="en" sz="1500">
                <a:solidFill>
                  <a:srgbClr val="D77613"/>
                </a:solidFill>
              </a:rPr>
              <a:t>Efficiency</a:t>
            </a:r>
            <a:endParaRPr sz="1500">
              <a:solidFill>
                <a:srgbClr val="D77613"/>
              </a:solidFill>
            </a:endParaRPr>
          </a:p>
        </p:txBody>
      </p:sp>
      <p:sp>
        <p:nvSpPr>
          <p:cNvPr id="98" name="Google Shape;98;p18"/>
          <p:cNvSpPr txBox="1"/>
          <p:nvPr>
            <p:ph idx="2" type="body"/>
          </p:nvPr>
        </p:nvSpPr>
        <p:spPr>
          <a:xfrm>
            <a:off x="4939500" y="311175"/>
            <a:ext cx="3837000" cy="41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Char char="★"/>
            </a:pPr>
            <a:r>
              <a:rPr lang="en" sz="1500"/>
              <a:t>Physical reconstruction 3rd floor Clerk’s offices for health and safety </a:t>
            </a:r>
            <a:endParaRPr sz="1500"/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Char char="★"/>
            </a:pPr>
            <a:r>
              <a:rPr lang="en" sz="1500"/>
              <a:t>Transition Toward Paperless Agenda Package </a:t>
            </a:r>
            <a:endParaRPr sz="1500"/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Char char="★"/>
            </a:pPr>
            <a:r>
              <a:rPr lang="en" sz="1500"/>
              <a:t>Implementation of new Citywide Records Management Program</a:t>
            </a:r>
            <a:endParaRPr sz="1500"/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Char char="★"/>
            </a:pPr>
            <a:r>
              <a:rPr lang="en" sz="1500"/>
              <a:t>Digitization of large documents and plans to reduce physical storage space</a:t>
            </a:r>
            <a:endParaRPr sz="1500"/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Char char="★"/>
            </a:pPr>
            <a:r>
              <a:rPr lang="en" sz="1500"/>
              <a:t>Updated computer systems</a:t>
            </a:r>
            <a:endParaRPr sz="1500"/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Char char="★"/>
            </a:pPr>
            <a:r>
              <a:rPr lang="en" sz="1500"/>
              <a:t>Add a Kiosk for public access of City records</a:t>
            </a:r>
            <a:endParaRPr sz="1500"/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Char char="★"/>
            </a:pPr>
            <a:r>
              <a:rPr lang="en" sz="1500"/>
              <a:t>Fill Vacant position to assist in achieving goals </a:t>
            </a:r>
            <a:endParaRPr sz="1500"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5900" y="4280100"/>
            <a:ext cx="724198" cy="724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ctrTitle"/>
          </p:nvPr>
        </p:nvSpPr>
        <p:spPr>
          <a:xfrm>
            <a:off x="671258" y="976025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700">
                <a:solidFill>
                  <a:srgbClr val="D77613"/>
                </a:solidFill>
              </a:rPr>
              <a:t>Questions?</a:t>
            </a:r>
            <a:endParaRPr sz="7700">
              <a:solidFill>
                <a:srgbClr val="D77613"/>
              </a:solidFill>
            </a:endParaRPr>
          </a:p>
        </p:txBody>
      </p:sp>
      <p:sp>
        <p:nvSpPr>
          <p:cNvPr id="105" name="Google Shape;105;p19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THANK YOU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